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5" r:id="rId4"/>
    <p:sldId id="261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61" y="-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C5E4B-E7B1-4486-97D5-5E31C807958D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31770-E202-4928-BCA5-BE7E5F1F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1770-E202-4928-BCA5-BE7E5F1FCE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7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B7407F-D386-41CD-A9DD-2418D1C2FF2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1E651D-6A3F-42F1-8AAB-81F5E9DFC2E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osetosave.org/calculators/" TargetMode="Externa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Stop allowing money to “stand you up” and break your heart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Love Yourself, Financially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cklinger\AppData\Local\Microsoft\Windows\Temporary Internet Files\Content.IE5\JEQI2JFO\MP9003961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11702"/>
            <a:ext cx="1554480" cy="234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0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Calculators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www.choosetosave.org/calculators/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221587"/>
              </p:ext>
            </p:extLst>
          </p:nvPr>
        </p:nvGraphicFramePr>
        <p:xfrm>
          <a:off x="4648200" y="3505200"/>
          <a:ext cx="20462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Packager Shell Object" showAsIcon="1" r:id="rId4" imgW="2046600" imgH="748800" progId="Package">
                  <p:embed/>
                </p:oleObj>
              </mc:Choice>
              <mc:Fallback>
                <p:oleObj name="Packager Shell Object" showAsIcon="1" r:id="rId4" imgW="2046600" imgH="74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8200" y="3505200"/>
                        <a:ext cx="2046287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 descr="C:\Users\cklinger\AppData\Local\Microsoft\Windows\Temporary Internet Files\Content.IE5\SB6PKBZG\MP900404954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2362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2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“</a:t>
            </a: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MoneyMatch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What kind of money person are you?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Spender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Miser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Hater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Seeker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Enjoyer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29200"/>
          </a:xfrm>
        </p:spPr>
        <p:txBody>
          <a:bodyPr>
            <a:normAutofit/>
          </a:bodyPr>
          <a:lstStyle/>
          <a:p>
            <a:r>
              <a:rPr lang="en-US" sz="1300" dirty="0" smtClean="0">
                <a:latin typeface="Aharoni" pitchFamily="2" charset="-79"/>
                <a:cs typeface="Aharoni" pitchFamily="2" charset="-79"/>
              </a:rPr>
              <a:t>Spenders make frequent purchases beyond their means; Buy things to try and make you happy; shopping connected with mood</a:t>
            </a:r>
          </a:p>
          <a:p>
            <a:endParaRPr lang="en-US" sz="1300" dirty="0">
              <a:latin typeface="Aharoni" pitchFamily="2" charset="-79"/>
              <a:cs typeface="Aharoni" pitchFamily="2" charset="-79"/>
            </a:endParaRPr>
          </a:p>
          <a:p>
            <a:r>
              <a:rPr lang="en-US" sz="1300" dirty="0" smtClean="0">
                <a:latin typeface="Aharoni" pitchFamily="2" charset="-79"/>
                <a:cs typeface="Aharoni" pitchFamily="2" charset="-79"/>
              </a:rPr>
              <a:t>Misers fear poverty and constantly worry they do not have enough money to live; live at poverty level by choice because they fear things will get worse; do not spend money but do not invest they hoard.</a:t>
            </a:r>
          </a:p>
          <a:p>
            <a:endParaRPr lang="en-US" sz="1300" dirty="0">
              <a:latin typeface="Aharoni" pitchFamily="2" charset="-79"/>
              <a:cs typeface="Aharoni" pitchFamily="2" charset="-79"/>
            </a:endParaRPr>
          </a:p>
          <a:p>
            <a:r>
              <a:rPr lang="en-US" sz="1300" dirty="0" smtClean="0">
                <a:latin typeface="Aharoni" pitchFamily="2" charset="-79"/>
                <a:cs typeface="Aharoni" pitchFamily="2" charset="-79"/>
              </a:rPr>
              <a:t>Haters detest money and the effect it has on people; has few material needs; does not enjoy with-in reason</a:t>
            </a:r>
          </a:p>
          <a:p>
            <a:endParaRPr lang="en-US" sz="1300" dirty="0">
              <a:latin typeface="Aharoni" pitchFamily="2" charset="-79"/>
              <a:cs typeface="Aharoni" pitchFamily="2" charset="-79"/>
            </a:endParaRPr>
          </a:p>
          <a:p>
            <a:r>
              <a:rPr lang="en-US" sz="1300" dirty="0" smtClean="0">
                <a:latin typeface="Aharoni" pitchFamily="2" charset="-79"/>
                <a:cs typeface="Aharoni" pitchFamily="2" charset="-79"/>
              </a:rPr>
              <a:t>Seekers obsess on </a:t>
            </a:r>
            <a:r>
              <a:rPr lang="en-US" sz="1300" dirty="0" smtClean="0">
                <a:latin typeface="Aharoni" pitchFamily="2" charset="-79"/>
                <a:cs typeface="Aharoni" pitchFamily="2" charset="-79"/>
              </a:rPr>
              <a:t>becoming rich; </a:t>
            </a:r>
            <a:r>
              <a:rPr lang="en-US" sz="1300" dirty="0" smtClean="0">
                <a:latin typeface="Aharoni" pitchFamily="2" charset="-79"/>
                <a:cs typeface="Aharoni" pitchFamily="2" charset="-79"/>
              </a:rPr>
              <a:t>believe wealth will make them happy wealthy; usually overcompensating for something; tend to loose sight of people</a:t>
            </a:r>
          </a:p>
          <a:p>
            <a:endParaRPr lang="en-US" sz="1300" dirty="0">
              <a:latin typeface="Aharoni" pitchFamily="2" charset="-79"/>
              <a:cs typeface="Aharoni" pitchFamily="2" charset="-79"/>
            </a:endParaRPr>
          </a:p>
          <a:p>
            <a:r>
              <a:rPr lang="en-US" sz="1300" dirty="0" smtClean="0">
                <a:latin typeface="Aharoni" pitchFamily="2" charset="-79"/>
                <a:cs typeface="Aharoni" pitchFamily="2" charset="-79"/>
              </a:rPr>
              <a:t>Enjoyers control money so it provides comfort and happiness; life is what maters, money is an accessory (can live with or without it).</a:t>
            </a:r>
            <a:endParaRPr lang="en-US" sz="13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1" name="Picture 3" descr="C:\Users\cklinger\AppData\Local\Microsoft\Windows\Temporary Internet Files\Content.IE5\S1X85XX0\MC900439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3395"/>
            <a:ext cx="1178717" cy="74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cklinger\AppData\Local\Microsoft\Windows\Temporary Internet Files\Content.IE5\S1X85XX0\MC900439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3395"/>
            <a:ext cx="1178717" cy="74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6480174" cy="2667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One of the longest relationships you will have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Treat it like you would an important personal relationship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Need to work at the relationship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relationship can be good or bad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Seek help when relationship hits the rocks!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Kind of Relationship Do You Have With Money?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“Non”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hate talking about money?</a:t>
            </a:r>
          </a:p>
          <a:p>
            <a:r>
              <a:rPr lang="en-US" dirty="0" smtClean="0"/>
              <a:t>Do you procrastinate in balancing your checkbook?</a:t>
            </a:r>
          </a:p>
          <a:p>
            <a:r>
              <a:rPr lang="en-US" dirty="0" smtClean="0"/>
              <a:t>You have no idea how much money you owe on your credit cards/loans</a:t>
            </a:r>
          </a:p>
          <a:p>
            <a:r>
              <a:rPr lang="en-US" dirty="0" smtClean="0"/>
              <a:t>You have no saving you deal with each event as it happens</a:t>
            </a:r>
          </a:p>
          <a:p>
            <a:r>
              <a:rPr lang="en-US" dirty="0" smtClean="0"/>
              <a:t>You allow your significant other handle all the money</a:t>
            </a:r>
            <a:endParaRPr lang="en-US" dirty="0"/>
          </a:p>
        </p:txBody>
      </p:sp>
      <p:pic>
        <p:nvPicPr>
          <p:cNvPr id="5122" name="Picture 2" descr="C:\Users\cklinger\AppData\Local\Microsoft\Windows\Temporary Internet Files\Content.IE5\JEQI2JFO\MC9002169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90662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6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“Abusive”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skip paying one bill to pay a different bill?</a:t>
            </a:r>
          </a:p>
          <a:p>
            <a:r>
              <a:rPr lang="en-US" dirty="0" smtClean="0"/>
              <a:t>Has your debt lead to collection call?</a:t>
            </a:r>
          </a:p>
          <a:p>
            <a:r>
              <a:rPr lang="en-US" dirty="0" smtClean="0"/>
              <a:t>Do you give up necessities (medication) to pay rent?</a:t>
            </a:r>
          </a:p>
          <a:p>
            <a:r>
              <a:rPr lang="en-US" dirty="0" smtClean="0"/>
              <a:t>Do your overdue bills determine how your Financial Aid is spent?</a:t>
            </a:r>
          </a:p>
          <a:p>
            <a:r>
              <a:rPr lang="en-US" dirty="0" smtClean="0"/>
              <a:t>Do you spend even though you know you do not have enough money to cover the expense?</a:t>
            </a:r>
          </a:p>
          <a:p>
            <a:r>
              <a:rPr lang="en-US" dirty="0" smtClean="0"/>
              <a:t>Do you argue with family about money?</a:t>
            </a:r>
            <a:endParaRPr lang="en-US" dirty="0"/>
          </a:p>
        </p:txBody>
      </p:sp>
      <p:pic>
        <p:nvPicPr>
          <p:cNvPr id="2050" name="Picture 2" descr="C:\Users\cklinger\AppData\Local\Microsoft\Windows\Temporary Internet Files\Content.IE5\SB6PKBZG\MP90038751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1524000" cy="108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“Controlling”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 you worry about being overdrawn with each purchase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skip a meal to have money for something else?</a:t>
            </a:r>
          </a:p>
          <a:p>
            <a:r>
              <a:rPr lang="en-US" dirty="0" smtClean="0"/>
              <a:t>If your loan or refund check is delayed do you miss payments on bills?</a:t>
            </a:r>
          </a:p>
          <a:p>
            <a:r>
              <a:rPr lang="en-US" dirty="0" smtClean="0"/>
              <a:t>Do you register for classes based on when your next payday is?</a:t>
            </a:r>
          </a:p>
          <a:p>
            <a:r>
              <a:rPr lang="en-US" dirty="0" smtClean="0"/>
              <a:t>If you needed 500.00 in car repairs would that result in withdrawing from school?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cklinger\AppData\Local\Microsoft\Windows\Temporary Internet Files\Content.IE5\JEQI2JFO\MC9003844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946557" cy="90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1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“Non-Committed”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you say “it will work out”</a:t>
            </a:r>
          </a:p>
          <a:p>
            <a:endParaRPr lang="en-US" dirty="0" smtClean="0"/>
          </a:p>
          <a:p>
            <a:r>
              <a:rPr lang="en-US" dirty="0" smtClean="0"/>
              <a:t>Do you borrow the maximum amount to replace or supplement your salary?</a:t>
            </a:r>
          </a:p>
          <a:p>
            <a:endParaRPr lang="en-US" dirty="0" smtClean="0"/>
          </a:p>
          <a:p>
            <a:r>
              <a:rPr lang="en-US" dirty="0" smtClean="0"/>
              <a:t>Do you accept loans without knowing the exact total amount you will have to borrow for your education?</a:t>
            </a:r>
          </a:p>
          <a:p>
            <a:endParaRPr lang="en-US" dirty="0" smtClean="0"/>
          </a:p>
          <a:p>
            <a:r>
              <a:rPr lang="en-US" dirty="0" smtClean="0"/>
              <a:t>Do you feel you cannot get an education unless someone else pays the costs?</a:t>
            </a:r>
            <a:endParaRPr lang="en-US" dirty="0"/>
          </a:p>
        </p:txBody>
      </p:sp>
      <p:pic>
        <p:nvPicPr>
          <p:cNvPr id="4098" name="Picture 2" descr="C:\Users\cklinger\AppData\Local\Microsoft\Windows\Temporary Internet Files\Content.IE5\XYARLCW0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8128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5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The “one” relationship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How to build a positive relationship with your money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Know the exact amount of debt you have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How much money is coming into the household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Plan for expenses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Plan for the unexpected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Take control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!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cklinger\AppData\Local\Microsoft\Windows\Temporary Internet Files\Content.IE5\SH3KFLMG\MC9004490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5" y="2065316"/>
            <a:ext cx="1981200" cy="280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6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Calculating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Net Worth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What kind of money do I have coming in and what kind of expenses do I have going out?</a:t>
            </a:r>
          </a:p>
          <a:p>
            <a:pPr algn="ctr"/>
            <a:endParaRPr lang="en-US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What’s left for me?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9600"/>
            <a:ext cx="419712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C:\Users\cklinger\AppData\Local\Microsoft\Windows\Temporary Internet Files\Content.IE5\9K6C8QLL\MP9004331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8" y="50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5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rgbClr val="E3A191"/>
      </a:lt1>
      <a:dk2>
        <a:srgbClr val="646B86"/>
      </a:dk2>
      <a:lt2>
        <a:srgbClr val="EEC6BD"/>
      </a:lt2>
      <a:accent1>
        <a:srgbClr val="D16349"/>
      </a:accent1>
      <a:accent2>
        <a:srgbClr val="CCB400"/>
      </a:accent2>
      <a:accent3>
        <a:srgbClr val="FF0000"/>
      </a:accent3>
      <a:accent4>
        <a:srgbClr val="8C7B70"/>
      </a:accent4>
      <a:accent5>
        <a:srgbClr val="8FB08C"/>
      </a:accent5>
      <a:accent6>
        <a:srgbClr val="D19049"/>
      </a:accent6>
      <a:hlink>
        <a:srgbClr val="C00000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550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Civic</vt:lpstr>
      <vt:lpstr>Packager Shell Object</vt:lpstr>
      <vt:lpstr>Love Yourself, Financially</vt:lpstr>
      <vt:lpstr>“MoneyMatch”</vt:lpstr>
      <vt:lpstr>What Kind of Relationship Do You Have With Money?</vt:lpstr>
      <vt:lpstr>The “Non” Relationship</vt:lpstr>
      <vt:lpstr>The “Abusive” Relationship</vt:lpstr>
      <vt:lpstr>The “Controlling” Relationship</vt:lpstr>
      <vt:lpstr>The “Non-Committed” Relationship</vt:lpstr>
      <vt:lpstr>The “one” relationship</vt:lpstr>
      <vt:lpstr>Calculating Net Worth</vt:lpstr>
      <vt:lpstr>Calculators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Yourself, Financially</dc:title>
  <dc:creator>Chris Klinger</dc:creator>
  <cp:lastModifiedBy>Chris Klinger</cp:lastModifiedBy>
  <cp:revision>17</cp:revision>
  <dcterms:created xsi:type="dcterms:W3CDTF">2012-01-19T21:26:30Z</dcterms:created>
  <dcterms:modified xsi:type="dcterms:W3CDTF">2013-02-14T15:56:35Z</dcterms:modified>
</cp:coreProperties>
</file>